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7861214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Shape 1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ctrTitle"/>
          </p:nvPr>
        </p:nvSpPr>
        <p:spPr>
          <a:xfrm>
            <a:off x="1408113" y="1700213"/>
            <a:ext cx="6480175" cy="1152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ubTitle" idx="1"/>
          </p:nvPr>
        </p:nvSpPr>
        <p:spPr>
          <a:xfrm>
            <a:off x="1403350" y="2852738"/>
            <a:ext cx="6400800" cy="1020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250825" y="6481763"/>
            <a:ext cx="2133600" cy="376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20" name="Shape 20" descr="C:\Users\fenny.gkiafi\Downloads\NIHR_colour_bar.png"/>
          <p:cNvPicPr preferRelativeResize="0"/>
          <p:nvPr/>
        </p:nvPicPr>
        <p:blipFill rotWithShape="1">
          <a:blip r:embed="rId2">
            <a:alphaModFix/>
          </a:blip>
          <a:srcRect l="4668" t="30636" r="4613" b="30059"/>
          <a:stretch/>
        </p:blipFill>
        <p:spPr>
          <a:xfrm>
            <a:off x="0" y="-27384"/>
            <a:ext cx="9144000" cy="476672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Shape 21" descr="nihrcolb_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60232" y="689440"/>
            <a:ext cx="1871440" cy="651328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556784" y="6333134"/>
            <a:ext cx="548700" cy="52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0" y="6309320"/>
            <a:ext cx="9144000" cy="535980"/>
          </a:xfrm>
          <a:prstGeom prst="rect">
            <a:avLst/>
          </a:prstGeom>
          <a:solidFill>
            <a:srgbClr val="0072C6"/>
          </a:solidFill>
          <a:ln w="25400" cap="flat" cmpd="sng">
            <a:solidFill>
              <a:srgbClr val="0072C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Insert your organisation name here</a:t>
            </a: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27" name="Shape 27" descr="C:\Users\fenny.gkiafi\Downloads\NIHR_colour_bar.png"/>
          <p:cNvPicPr preferRelativeResize="0"/>
          <p:nvPr/>
        </p:nvPicPr>
        <p:blipFill rotWithShape="1">
          <a:blip r:embed="rId2">
            <a:alphaModFix/>
          </a:blip>
          <a:srcRect l="4668" t="30636" r="4613" b="30059"/>
          <a:stretch/>
        </p:blipFill>
        <p:spPr>
          <a:xfrm>
            <a:off x="35496" y="1268760"/>
            <a:ext cx="6912768" cy="74312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556784" y="6333134"/>
            <a:ext cx="548700" cy="52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" name="Shape 69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4" name="Shape 14" descr="nihrcolb_logo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6877024" y="260648"/>
            <a:ext cx="1871440" cy="651328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556784" y="6333134"/>
            <a:ext cx="548700" cy="5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300">
                <a:solidFill>
                  <a:schemeClr val="dk1"/>
                </a:solidFill>
              </a:defRPr>
            </a:lvl1pPr>
            <a:lvl2pPr lvl="1" algn="r">
              <a:buNone/>
              <a:defRPr sz="1300">
                <a:solidFill>
                  <a:schemeClr val="dk1"/>
                </a:solidFill>
              </a:defRPr>
            </a:lvl2pPr>
            <a:lvl3pPr lvl="2" algn="r">
              <a:buNone/>
              <a:defRPr sz="1300">
                <a:solidFill>
                  <a:schemeClr val="dk1"/>
                </a:solidFill>
              </a:defRPr>
            </a:lvl3pPr>
            <a:lvl4pPr lvl="3" algn="r">
              <a:buNone/>
              <a:defRPr sz="1300">
                <a:solidFill>
                  <a:schemeClr val="dk1"/>
                </a:solidFill>
              </a:defRPr>
            </a:lvl4pPr>
            <a:lvl5pPr lvl="4" algn="r">
              <a:buNone/>
              <a:defRPr sz="1300">
                <a:solidFill>
                  <a:schemeClr val="dk1"/>
                </a:solidFill>
              </a:defRPr>
            </a:lvl5pPr>
            <a:lvl6pPr lvl="5" algn="r">
              <a:buNone/>
              <a:defRPr sz="1300">
                <a:solidFill>
                  <a:schemeClr val="dk1"/>
                </a:solidFill>
              </a:defRPr>
            </a:lvl6pPr>
            <a:lvl7pPr lvl="6" algn="r">
              <a:buNone/>
              <a:defRPr sz="1300">
                <a:solidFill>
                  <a:schemeClr val="dk1"/>
                </a:solidFill>
              </a:defRPr>
            </a:lvl7pPr>
            <a:lvl8pPr lvl="7" algn="r">
              <a:buNone/>
              <a:defRPr sz="1300">
                <a:solidFill>
                  <a:schemeClr val="dk1"/>
                </a:solidFill>
              </a:defRPr>
            </a:lvl8pPr>
            <a:lvl9pPr lvl="8" algn="r">
              <a:buNone/>
              <a:defRPr sz="1300">
                <a:solidFill>
                  <a:schemeClr val="dk1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-M3YlA2KDg&amp;list=PLb1YdPkBtb0vECN0JgvipPu8NFAShh9-0&amp;index=4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s://www.youtube.com/watch?v=PSGf_vVKoI8&amp;list=PLb1YdPkBtb0vECN0JgvipPu8NFAShh9-0&amp;index=14" TargetMode="External"/><Relationship Id="rId4" Type="http://schemas.openxmlformats.org/officeDocument/2006/relationships/hyperlink" Target="https://www.youtube.com/watch?v=z3ZrpY85N4s&amp;list=PLb1YdPkBtb0vECN0JgvipPu8NFAShh9-0&amp;index=8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ctrTitle"/>
          </p:nvPr>
        </p:nvSpPr>
        <p:spPr>
          <a:xfrm>
            <a:off x="454575" y="780159"/>
            <a:ext cx="6480300" cy="20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Bitesize Module</a:t>
            </a:r>
            <a:r>
              <a:rPr lang="en-GB" sz="4800"/>
              <a:t>:</a:t>
            </a:r>
            <a:endParaRPr sz="48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The 5 Whys</a:t>
            </a:r>
            <a:endParaRPr sz="4800" b="1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Shape 92"/>
          <p:cNvSpPr txBox="1">
            <a:spLocks noGrp="1"/>
          </p:cNvSpPr>
          <p:nvPr>
            <p:ph type="subTitle" idx="1"/>
          </p:nvPr>
        </p:nvSpPr>
        <p:spPr>
          <a:xfrm>
            <a:off x="494325" y="2657670"/>
            <a:ext cx="6400800" cy="7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CRN Continuous Improvement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Shape 93"/>
          <p:cNvSpPr txBox="1">
            <a:spLocks noGrp="1"/>
          </p:cNvSpPr>
          <p:nvPr>
            <p:ph type="sldNum" idx="12"/>
          </p:nvPr>
        </p:nvSpPr>
        <p:spPr>
          <a:xfrm>
            <a:off x="67559" y="6281909"/>
            <a:ext cx="548700" cy="52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  <p:pic>
        <p:nvPicPr>
          <p:cNvPr id="94" name="Shape 94"/>
          <p:cNvPicPr preferRelativeResize="0"/>
          <p:nvPr/>
        </p:nvPicPr>
        <p:blipFill rotWithShape="1">
          <a:blip r:embed="rId3">
            <a:alphaModFix/>
          </a:blip>
          <a:srcRect r="13134" b="15668"/>
          <a:stretch/>
        </p:blipFill>
        <p:spPr>
          <a:xfrm>
            <a:off x="6934875" y="4778200"/>
            <a:ext cx="2064000" cy="1906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Shape 9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818075" y="3424400"/>
            <a:ext cx="3009900" cy="2857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0099D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Arial"/>
              <a:buNone/>
            </a:pPr>
            <a:r>
              <a:rPr lang="en-GB" sz="3200" b="1">
                <a:solidFill>
                  <a:srgbClr val="000000"/>
                </a:solidFill>
              </a:rPr>
              <a:t>Why is </a:t>
            </a:r>
            <a:r>
              <a:rPr lang="en-GB" sz="3200" b="1" i="1">
                <a:solidFill>
                  <a:srgbClr val="000000"/>
                </a:solidFill>
              </a:rPr>
              <a:t>this</a:t>
            </a:r>
            <a:r>
              <a:rPr lang="en-GB" sz="3200" b="1">
                <a:solidFill>
                  <a:srgbClr val="000000"/>
                </a:solidFill>
              </a:rPr>
              <a:t> happening? </a:t>
            </a:r>
            <a:endParaRPr sz="1400">
              <a:solidFill>
                <a:srgbClr val="000000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sldNum" idx="12"/>
          </p:nvPr>
        </p:nvSpPr>
        <p:spPr>
          <a:xfrm>
            <a:off x="59009" y="6308734"/>
            <a:ext cx="548700" cy="52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b="1">
                <a:solidFill>
                  <a:schemeClr val="accent3"/>
                </a:solidFill>
              </a:rPr>
              <a:t>2</a:t>
            </a:fld>
            <a:endParaRPr b="1">
              <a:solidFill>
                <a:schemeClr val="accent3"/>
              </a:solidFill>
            </a:endParaRPr>
          </a:p>
        </p:txBody>
      </p:sp>
      <p:sp>
        <p:nvSpPr>
          <p:cNvPr id="102" name="Shape 102"/>
          <p:cNvSpPr txBox="1"/>
          <p:nvPr/>
        </p:nvSpPr>
        <p:spPr>
          <a:xfrm>
            <a:off x="231925" y="1417650"/>
            <a:ext cx="8616000" cy="31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318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•"/>
            </a:pPr>
            <a:r>
              <a:rPr lang="en-GB" sz="2400"/>
              <a:t>Ever get the impression the same old problems keep returning?</a:t>
            </a:r>
            <a:endParaRPr sz="2400"/>
          </a:p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/>
          </a:p>
          <a:p>
            <a:pPr marL="457200" lvl="0" indent="-4318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•"/>
            </a:pPr>
            <a:r>
              <a:rPr lang="en-GB" sz="2400"/>
              <a:t>You want to improve the outcome but are you sure you know what is truly causing it, therefore changing the right thing?</a:t>
            </a:r>
            <a:endParaRPr sz="240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0099D8"/>
              </a:buClr>
              <a:buFont typeface="Calibri"/>
              <a:buNone/>
            </a:pPr>
            <a:endParaRPr sz="2400"/>
          </a:p>
          <a:p>
            <a:pPr marL="457200" lvl="0" indent="-4318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•"/>
            </a:pPr>
            <a:r>
              <a:rPr lang="en-GB" sz="2400"/>
              <a:t>Taking the time to identify causes aims to stop this cycle.</a:t>
            </a:r>
            <a:endParaRPr sz="2400"/>
          </a:p>
        </p:txBody>
      </p:sp>
      <p:sp>
        <p:nvSpPr>
          <p:cNvPr id="103" name="Shape 103"/>
          <p:cNvSpPr txBox="1"/>
          <p:nvPr/>
        </p:nvSpPr>
        <p:spPr>
          <a:xfrm>
            <a:off x="231925" y="4663075"/>
            <a:ext cx="6627300" cy="148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0099D8"/>
              </a:buClr>
              <a:buFont typeface="Arial"/>
              <a:buNone/>
            </a:pPr>
            <a:r>
              <a:rPr lang="en-GB" sz="2800" b="1"/>
              <a:t>Great leaders never jump to solutions and will take time to understand the root cause </a:t>
            </a:r>
            <a:endParaRPr/>
          </a:p>
        </p:txBody>
      </p:sp>
      <p:pic>
        <p:nvPicPr>
          <p:cNvPr id="104" name="Shape 104"/>
          <p:cNvPicPr preferRelativeResize="0"/>
          <p:nvPr/>
        </p:nvPicPr>
        <p:blipFill rotWithShape="1">
          <a:blip r:embed="rId3">
            <a:alphaModFix/>
          </a:blip>
          <a:srcRect r="13134" b="15668"/>
          <a:stretch/>
        </p:blipFill>
        <p:spPr>
          <a:xfrm>
            <a:off x="7718100" y="4931949"/>
            <a:ext cx="1425900" cy="1317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0099D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Arial"/>
              <a:buNone/>
            </a:pPr>
            <a:r>
              <a:rPr lang="en-GB" sz="3200" b="1">
                <a:solidFill>
                  <a:srgbClr val="000000"/>
                </a:solidFill>
              </a:rPr>
              <a:t>5 Why analysis</a:t>
            </a:r>
            <a:endParaRPr sz="1400">
              <a:solidFill>
                <a:srgbClr val="000000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sldNum" idx="12"/>
          </p:nvPr>
        </p:nvSpPr>
        <p:spPr>
          <a:xfrm>
            <a:off x="59009" y="6308734"/>
            <a:ext cx="548700" cy="52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b="1">
                <a:solidFill>
                  <a:schemeClr val="accent3"/>
                </a:solidFill>
              </a:rPr>
              <a:t>3</a:t>
            </a:fld>
            <a:endParaRPr b="1">
              <a:solidFill>
                <a:schemeClr val="accent3"/>
              </a:solidFill>
            </a:endParaRPr>
          </a:p>
        </p:txBody>
      </p:sp>
      <p:pic>
        <p:nvPicPr>
          <p:cNvPr id="111" name="Shape 111"/>
          <p:cNvPicPr preferRelativeResize="0"/>
          <p:nvPr/>
        </p:nvPicPr>
        <p:blipFill rotWithShape="1">
          <a:blip r:embed="rId3">
            <a:alphaModFix/>
          </a:blip>
          <a:srcRect r="13134" b="15668"/>
          <a:stretch/>
        </p:blipFill>
        <p:spPr>
          <a:xfrm>
            <a:off x="7718100" y="4931949"/>
            <a:ext cx="1425900" cy="1317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Shape 112"/>
          <p:cNvSpPr txBox="1"/>
          <p:nvPr/>
        </p:nvSpPr>
        <p:spPr>
          <a:xfrm>
            <a:off x="152400" y="1417650"/>
            <a:ext cx="8763900" cy="17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4318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•"/>
            </a:pPr>
            <a:r>
              <a:rPr lang="en-GB" sz="2400"/>
              <a:t>A really simple tool to get to the bottom of problems. </a:t>
            </a:r>
            <a:endParaRPr sz="240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457200" lvl="0" indent="-4318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•"/>
            </a:pPr>
            <a:r>
              <a:rPr lang="en-GB" sz="2400"/>
              <a:t>Based on asking ‘Why?’ when faced with a problem. Usually it takes up to 5 ‘whys’.</a:t>
            </a:r>
            <a:endParaRPr sz="2400"/>
          </a:p>
        </p:txBody>
      </p:sp>
      <p:grpSp>
        <p:nvGrpSpPr>
          <p:cNvPr id="113" name="Shape 113"/>
          <p:cNvGrpSpPr/>
          <p:nvPr/>
        </p:nvGrpSpPr>
        <p:grpSpPr>
          <a:xfrm>
            <a:off x="331425" y="3096342"/>
            <a:ext cx="7188061" cy="3152611"/>
            <a:chOff x="408300" y="3516717"/>
            <a:chExt cx="7188061" cy="3152611"/>
          </a:xfrm>
        </p:grpSpPr>
        <p:sp>
          <p:nvSpPr>
            <p:cNvPr id="114" name="Shape 114"/>
            <p:cNvSpPr txBox="1"/>
            <p:nvPr/>
          </p:nvSpPr>
          <p:spPr>
            <a:xfrm>
              <a:off x="408300" y="4648049"/>
              <a:ext cx="979500" cy="369300"/>
            </a:xfrm>
            <a:prstGeom prst="rect">
              <a:avLst/>
            </a:prstGeom>
            <a:solidFill>
              <a:srgbClr val="FFFFFF"/>
            </a:solidFill>
            <a:ln w="25400" cap="flat" cmpd="sng">
              <a:solidFill>
                <a:srgbClr val="4BACC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Problem</a:t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Shape 115"/>
            <p:cNvSpPr txBox="1"/>
            <p:nvPr/>
          </p:nvSpPr>
          <p:spPr>
            <a:xfrm>
              <a:off x="1776124" y="3886049"/>
              <a:ext cx="723300" cy="369300"/>
            </a:xfrm>
            <a:prstGeom prst="rect">
              <a:avLst/>
            </a:prstGeom>
            <a:solidFill>
              <a:srgbClr val="FFFFFF"/>
            </a:solidFill>
            <a:ln w="254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Why?</a:t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Shape 116"/>
            <p:cNvSpPr txBox="1"/>
            <p:nvPr/>
          </p:nvSpPr>
          <p:spPr>
            <a:xfrm>
              <a:off x="1776124" y="5542314"/>
              <a:ext cx="723300" cy="369300"/>
            </a:xfrm>
            <a:prstGeom prst="rect">
              <a:avLst/>
            </a:prstGeom>
            <a:solidFill>
              <a:srgbClr val="FFFFFF"/>
            </a:solidFill>
            <a:ln w="254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Why?</a:t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Shape 117"/>
            <p:cNvSpPr txBox="1"/>
            <p:nvPr/>
          </p:nvSpPr>
          <p:spPr>
            <a:xfrm>
              <a:off x="2995328" y="3516717"/>
              <a:ext cx="723300" cy="369300"/>
            </a:xfrm>
            <a:prstGeom prst="rect">
              <a:avLst/>
            </a:prstGeom>
            <a:solidFill>
              <a:srgbClr val="FFFFFF"/>
            </a:solidFill>
            <a:ln w="25400" cap="flat" cmpd="sng">
              <a:solidFill>
                <a:srgbClr val="C0504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Why?</a:t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Shape 118"/>
            <p:cNvSpPr txBox="1"/>
            <p:nvPr/>
          </p:nvSpPr>
          <p:spPr>
            <a:xfrm>
              <a:off x="2995328" y="4463383"/>
              <a:ext cx="723300" cy="369300"/>
            </a:xfrm>
            <a:prstGeom prst="rect">
              <a:avLst/>
            </a:prstGeom>
            <a:solidFill>
              <a:srgbClr val="FFFFFF"/>
            </a:solidFill>
            <a:ln w="25400" cap="flat" cmpd="sng">
              <a:solidFill>
                <a:srgbClr val="C0504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Why?</a:t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" name="Shape 119"/>
            <p:cNvSpPr txBox="1"/>
            <p:nvPr/>
          </p:nvSpPr>
          <p:spPr>
            <a:xfrm>
              <a:off x="2995328" y="5172982"/>
              <a:ext cx="723300" cy="369300"/>
            </a:xfrm>
            <a:prstGeom prst="rect">
              <a:avLst/>
            </a:prstGeom>
            <a:solidFill>
              <a:srgbClr val="FFFFFF"/>
            </a:solidFill>
            <a:ln w="25400" cap="flat" cmpd="sng">
              <a:solidFill>
                <a:srgbClr val="F7964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Why?</a:t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" name="Shape 120"/>
            <p:cNvSpPr txBox="1"/>
            <p:nvPr/>
          </p:nvSpPr>
          <p:spPr>
            <a:xfrm>
              <a:off x="2995328" y="5911646"/>
              <a:ext cx="723300" cy="369300"/>
            </a:xfrm>
            <a:prstGeom prst="rect">
              <a:avLst/>
            </a:prstGeom>
            <a:solidFill>
              <a:srgbClr val="FFFFFF"/>
            </a:solidFill>
            <a:ln w="254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Why?</a:t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" name="Shape 121"/>
            <p:cNvSpPr txBox="1"/>
            <p:nvPr/>
          </p:nvSpPr>
          <p:spPr>
            <a:xfrm>
              <a:off x="4214528" y="5357648"/>
              <a:ext cx="723300" cy="369300"/>
            </a:xfrm>
            <a:prstGeom prst="rect">
              <a:avLst/>
            </a:prstGeom>
            <a:solidFill>
              <a:srgbClr val="FFFFFF"/>
            </a:solidFill>
            <a:ln w="25400" cap="flat" cmpd="sng">
              <a:solidFill>
                <a:srgbClr val="F7964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Why?</a:t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" name="Shape 122"/>
            <p:cNvSpPr txBox="1"/>
            <p:nvPr/>
          </p:nvSpPr>
          <p:spPr>
            <a:xfrm>
              <a:off x="4214528" y="6096312"/>
              <a:ext cx="723300" cy="369300"/>
            </a:xfrm>
            <a:prstGeom prst="rect">
              <a:avLst/>
            </a:prstGeom>
            <a:solidFill>
              <a:srgbClr val="FFFFFF"/>
            </a:solidFill>
            <a:ln w="254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Why?</a:t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" name="Shape 123"/>
            <p:cNvSpPr txBox="1"/>
            <p:nvPr/>
          </p:nvSpPr>
          <p:spPr>
            <a:xfrm>
              <a:off x="5488137" y="5510048"/>
              <a:ext cx="723300" cy="369300"/>
            </a:xfrm>
            <a:prstGeom prst="rect">
              <a:avLst/>
            </a:prstGeom>
            <a:solidFill>
              <a:srgbClr val="FFFFFF"/>
            </a:solidFill>
            <a:ln w="254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Why?</a:t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" name="Shape 124"/>
            <p:cNvSpPr txBox="1"/>
            <p:nvPr/>
          </p:nvSpPr>
          <p:spPr>
            <a:xfrm>
              <a:off x="5480764" y="6297911"/>
              <a:ext cx="723300" cy="369300"/>
            </a:xfrm>
            <a:prstGeom prst="rect">
              <a:avLst/>
            </a:prstGeom>
            <a:solidFill>
              <a:srgbClr val="FFFFFF"/>
            </a:solidFill>
            <a:ln w="254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Why?</a:t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Shape 125"/>
            <p:cNvSpPr txBox="1"/>
            <p:nvPr/>
          </p:nvSpPr>
          <p:spPr>
            <a:xfrm>
              <a:off x="6873061" y="6300028"/>
              <a:ext cx="723300" cy="369300"/>
            </a:xfrm>
            <a:prstGeom prst="rect">
              <a:avLst/>
            </a:prstGeom>
            <a:solidFill>
              <a:srgbClr val="FFFFFF"/>
            </a:solidFill>
            <a:ln w="25400" cap="flat" cmpd="sng">
              <a:solidFill>
                <a:srgbClr val="C0504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Why?</a:t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26" name="Shape 126"/>
            <p:cNvCxnSpPr>
              <a:stCxn id="114" idx="3"/>
              <a:endCxn id="115" idx="1"/>
            </p:cNvCxnSpPr>
            <p:nvPr/>
          </p:nvCxnSpPr>
          <p:spPr>
            <a:xfrm rot="10800000" flipH="1">
              <a:off x="1387800" y="4070699"/>
              <a:ext cx="388200" cy="762000"/>
            </a:xfrm>
            <a:prstGeom prst="bentConnector3">
              <a:avLst>
                <a:gd name="adj1" fmla="val 50016"/>
              </a:avLst>
            </a:prstGeom>
            <a:noFill/>
            <a:ln w="25400" cap="flat" cmpd="sng">
              <a:solidFill>
                <a:srgbClr val="4F81BD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cxnSp>
          <p:nvCxnSpPr>
            <p:cNvPr id="127" name="Shape 127"/>
            <p:cNvCxnSpPr>
              <a:stCxn id="114" idx="3"/>
              <a:endCxn id="116" idx="1"/>
            </p:cNvCxnSpPr>
            <p:nvPr/>
          </p:nvCxnSpPr>
          <p:spPr>
            <a:xfrm>
              <a:off x="1387800" y="4832699"/>
              <a:ext cx="388200" cy="894300"/>
            </a:xfrm>
            <a:prstGeom prst="bentConnector3">
              <a:avLst>
                <a:gd name="adj1" fmla="val 50016"/>
              </a:avLst>
            </a:prstGeom>
            <a:noFill/>
            <a:ln w="25400" cap="flat" cmpd="sng">
              <a:solidFill>
                <a:srgbClr val="4F81BD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cxnSp>
          <p:nvCxnSpPr>
            <p:cNvPr id="128" name="Shape 128"/>
            <p:cNvCxnSpPr>
              <a:stCxn id="116" idx="3"/>
              <a:endCxn id="119" idx="1"/>
            </p:cNvCxnSpPr>
            <p:nvPr/>
          </p:nvCxnSpPr>
          <p:spPr>
            <a:xfrm rot="10800000" flipH="1">
              <a:off x="2499424" y="5357664"/>
              <a:ext cx="495900" cy="369300"/>
            </a:xfrm>
            <a:prstGeom prst="bentConnector3">
              <a:avLst>
                <a:gd name="adj1" fmla="val 50000"/>
              </a:avLst>
            </a:prstGeom>
            <a:noFill/>
            <a:ln w="25400" cap="flat" cmpd="sng">
              <a:solidFill>
                <a:srgbClr val="4F81BD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cxnSp>
          <p:nvCxnSpPr>
            <p:cNvPr id="129" name="Shape 129"/>
            <p:cNvCxnSpPr>
              <a:stCxn id="116" idx="3"/>
              <a:endCxn id="120" idx="1"/>
            </p:cNvCxnSpPr>
            <p:nvPr/>
          </p:nvCxnSpPr>
          <p:spPr>
            <a:xfrm>
              <a:off x="2499424" y="5726964"/>
              <a:ext cx="495900" cy="369300"/>
            </a:xfrm>
            <a:prstGeom prst="bentConnector3">
              <a:avLst>
                <a:gd name="adj1" fmla="val 50000"/>
              </a:avLst>
            </a:prstGeom>
            <a:noFill/>
            <a:ln w="25400" cap="flat" cmpd="sng">
              <a:solidFill>
                <a:srgbClr val="4F81BD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cxnSp>
          <p:nvCxnSpPr>
            <p:cNvPr id="130" name="Shape 130"/>
            <p:cNvCxnSpPr>
              <a:stCxn id="120" idx="3"/>
              <a:endCxn id="121" idx="1"/>
            </p:cNvCxnSpPr>
            <p:nvPr/>
          </p:nvCxnSpPr>
          <p:spPr>
            <a:xfrm rot="10800000" flipH="1">
              <a:off x="3718628" y="5542196"/>
              <a:ext cx="495900" cy="554100"/>
            </a:xfrm>
            <a:prstGeom prst="bentConnector3">
              <a:avLst>
                <a:gd name="adj1" fmla="val 50000"/>
              </a:avLst>
            </a:prstGeom>
            <a:noFill/>
            <a:ln w="25400" cap="flat" cmpd="sng">
              <a:solidFill>
                <a:srgbClr val="4F81BD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cxnSp>
          <p:nvCxnSpPr>
            <p:cNvPr id="131" name="Shape 131"/>
            <p:cNvCxnSpPr>
              <a:stCxn id="120" idx="3"/>
              <a:endCxn id="122" idx="1"/>
            </p:cNvCxnSpPr>
            <p:nvPr/>
          </p:nvCxnSpPr>
          <p:spPr>
            <a:xfrm>
              <a:off x="3718628" y="6096296"/>
              <a:ext cx="495900" cy="184800"/>
            </a:xfrm>
            <a:prstGeom prst="bentConnector3">
              <a:avLst>
                <a:gd name="adj1" fmla="val 50000"/>
              </a:avLst>
            </a:prstGeom>
            <a:noFill/>
            <a:ln w="25400" cap="flat" cmpd="sng">
              <a:solidFill>
                <a:srgbClr val="4F81BD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cxnSp>
          <p:nvCxnSpPr>
            <p:cNvPr id="132" name="Shape 132"/>
            <p:cNvCxnSpPr>
              <a:stCxn id="122" idx="3"/>
              <a:endCxn id="123" idx="1"/>
            </p:cNvCxnSpPr>
            <p:nvPr/>
          </p:nvCxnSpPr>
          <p:spPr>
            <a:xfrm rot="10800000" flipH="1">
              <a:off x="4937828" y="5694762"/>
              <a:ext cx="550200" cy="586200"/>
            </a:xfrm>
            <a:prstGeom prst="bentConnector3">
              <a:avLst>
                <a:gd name="adj1" fmla="val 50010"/>
              </a:avLst>
            </a:prstGeom>
            <a:noFill/>
            <a:ln w="25400" cap="flat" cmpd="sng">
              <a:solidFill>
                <a:srgbClr val="4F81BD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cxnSp>
          <p:nvCxnSpPr>
            <p:cNvPr id="133" name="Shape 133"/>
            <p:cNvCxnSpPr>
              <a:stCxn id="122" idx="3"/>
              <a:endCxn id="124" idx="1"/>
            </p:cNvCxnSpPr>
            <p:nvPr/>
          </p:nvCxnSpPr>
          <p:spPr>
            <a:xfrm>
              <a:off x="4937828" y="6280962"/>
              <a:ext cx="543000" cy="201600"/>
            </a:xfrm>
            <a:prstGeom prst="bentConnector3">
              <a:avLst>
                <a:gd name="adj1" fmla="val 49994"/>
              </a:avLst>
            </a:prstGeom>
            <a:noFill/>
            <a:ln w="25400" cap="flat" cmpd="sng">
              <a:solidFill>
                <a:srgbClr val="4F81BD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cxnSp>
          <p:nvCxnSpPr>
            <p:cNvPr id="134" name="Shape 134"/>
            <p:cNvCxnSpPr>
              <a:stCxn id="124" idx="3"/>
              <a:endCxn id="125" idx="1"/>
            </p:cNvCxnSpPr>
            <p:nvPr/>
          </p:nvCxnSpPr>
          <p:spPr>
            <a:xfrm>
              <a:off x="6204064" y="6482561"/>
              <a:ext cx="669000" cy="2100"/>
            </a:xfrm>
            <a:prstGeom prst="bentConnector3">
              <a:avLst>
                <a:gd name="adj1" fmla="val 50000"/>
              </a:avLst>
            </a:prstGeom>
            <a:noFill/>
            <a:ln w="25400" cap="flat" cmpd="sng">
              <a:solidFill>
                <a:srgbClr val="4F81BD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cxnSp>
          <p:nvCxnSpPr>
            <p:cNvPr id="135" name="Shape 135"/>
            <p:cNvCxnSpPr>
              <a:stCxn id="115" idx="3"/>
              <a:endCxn id="117" idx="1"/>
            </p:cNvCxnSpPr>
            <p:nvPr/>
          </p:nvCxnSpPr>
          <p:spPr>
            <a:xfrm rot="10800000" flipH="1">
              <a:off x="2499424" y="3701399"/>
              <a:ext cx="495900" cy="369300"/>
            </a:xfrm>
            <a:prstGeom prst="bentConnector3">
              <a:avLst>
                <a:gd name="adj1" fmla="val 50000"/>
              </a:avLst>
            </a:prstGeom>
            <a:noFill/>
            <a:ln w="25400" cap="flat" cmpd="sng">
              <a:solidFill>
                <a:srgbClr val="4F81BD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cxnSp>
          <p:nvCxnSpPr>
            <p:cNvPr id="136" name="Shape 136"/>
            <p:cNvCxnSpPr>
              <a:stCxn id="115" idx="3"/>
              <a:endCxn id="118" idx="1"/>
            </p:cNvCxnSpPr>
            <p:nvPr/>
          </p:nvCxnSpPr>
          <p:spPr>
            <a:xfrm>
              <a:off x="2499424" y="4070699"/>
              <a:ext cx="495900" cy="577200"/>
            </a:xfrm>
            <a:prstGeom prst="bentConnector3">
              <a:avLst>
                <a:gd name="adj1" fmla="val 50000"/>
              </a:avLst>
            </a:prstGeom>
            <a:noFill/>
            <a:ln w="25400" cap="flat" cmpd="sng">
              <a:solidFill>
                <a:srgbClr val="4F81BD"/>
              </a:solidFill>
              <a:prstDash val="solid"/>
              <a:round/>
              <a:headEnd type="none" w="sm" len="sm"/>
              <a:tailEnd type="stealth" w="med" len="med"/>
            </a:ln>
          </p:spPr>
        </p:cxn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0099D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Arial"/>
              <a:buNone/>
            </a:pPr>
            <a:r>
              <a:rPr lang="en-GB" sz="3200" b="1">
                <a:solidFill>
                  <a:srgbClr val="000000"/>
                </a:solidFill>
              </a:rPr>
              <a:t>Example</a:t>
            </a:r>
            <a:endParaRPr sz="1400">
              <a:solidFill>
                <a:srgbClr val="000000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Shape 142"/>
          <p:cNvSpPr txBox="1">
            <a:spLocks noGrp="1"/>
          </p:cNvSpPr>
          <p:nvPr>
            <p:ph type="sldNum" idx="12"/>
          </p:nvPr>
        </p:nvSpPr>
        <p:spPr>
          <a:xfrm>
            <a:off x="59009" y="6308734"/>
            <a:ext cx="548700" cy="52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b="1">
                <a:solidFill>
                  <a:schemeClr val="accent3"/>
                </a:solidFill>
              </a:rPr>
              <a:t>4</a:t>
            </a:fld>
            <a:endParaRPr b="1">
              <a:solidFill>
                <a:schemeClr val="accent3"/>
              </a:solidFill>
            </a:endParaRPr>
          </a:p>
        </p:txBody>
      </p:sp>
      <p:pic>
        <p:nvPicPr>
          <p:cNvPr id="143" name="Shape 143"/>
          <p:cNvPicPr preferRelativeResize="0"/>
          <p:nvPr/>
        </p:nvPicPr>
        <p:blipFill rotWithShape="1">
          <a:blip r:embed="rId3">
            <a:alphaModFix/>
          </a:blip>
          <a:srcRect r="13134" b="15668"/>
          <a:stretch/>
        </p:blipFill>
        <p:spPr>
          <a:xfrm>
            <a:off x="7718100" y="4931949"/>
            <a:ext cx="1425900" cy="1317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44" name="Shape 144"/>
          <p:cNvGrpSpPr/>
          <p:nvPr/>
        </p:nvGrpSpPr>
        <p:grpSpPr>
          <a:xfrm>
            <a:off x="392026" y="1524325"/>
            <a:ext cx="5775235" cy="4232150"/>
            <a:chOff x="2296551" y="1114400"/>
            <a:chExt cx="5775235" cy="4232150"/>
          </a:xfrm>
        </p:grpSpPr>
        <p:sp>
          <p:nvSpPr>
            <p:cNvPr id="145" name="Shape 145"/>
            <p:cNvSpPr/>
            <p:nvPr/>
          </p:nvSpPr>
          <p:spPr>
            <a:xfrm>
              <a:off x="2296551" y="1114400"/>
              <a:ext cx="1072800" cy="658800"/>
            </a:xfrm>
            <a:prstGeom prst="roundRect">
              <a:avLst>
                <a:gd name="adj" fmla="val 16667"/>
              </a:avLst>
            </a:prstGeom>
            <a:solidFill>
              <a:srgbClr val="4F81BD"/>
            </a:solidFill>
            <a:ln w="25400" cap="flat" cmpd="sng">
              <a:solidFill>
                <a:srgbClr val="395E8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Got caught speeding</a:t>
              </a:r>
              <a:endParaRPr sz="1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" name="Shape 146"/>
            <p:cNvSpPr/>
            <p:nvPr/>
          </p:nvSpPr>
          <p:spPr>
            <a:xfrm>
              <a:off x="3070450" y="1852550"/>
              <a:ext cx="1156800" cy="658800"/>
            </a:xfrm>
            <a:prstGeom prst="roundRect">
              <a:avLst>
                <a:gd name="adj" fmla="val 16667"/>
              </a:avLst>
            </a:prstGeom>
            <a:solidFill>
              <a:srgbClr val="4F81BD"/>
            </a:solidFill>
            <a:ln w="25400" cap="flat" cmpd="sng">
              <a:solidFill>
                <a:srgbClr val="395E8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Was late setting off from work </a:t>
              </a:r>
              <a:endParaRPr sz="1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" name="Shape 147"/>
            <p:cNvSpPr/>
            <p:nvPr/>
          </p:nvSpPr>
          <p:spPr>
            <a:xfrm>
              <a:off x="6779024" y="4635550"/>
              <a:ext cx="1072800" cy="711000"/>
            </a:xfrm>
            <a:prstGeom prst="roundRect">
              <a:avLst>
                <a:gd name="adj" fmla="val 16667"/>
              </a:avLst>
            </a:prstGeom>
            <a:solidFill>
              <a:srgbClr val="4F81BD"/>
            </a:solidFill>
            <a:ln w="25400" cap="flat" cmpd="sng">
              <a:solidFill>
                <a:srgbClr val="395E8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Forgot to change the batteries</a:t>
              </a:r>
              <a:endParaRPr sz="1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" name="Shape 148"/>
            <p:cNvSpPr/>
            <p:nvPr/>
          </p:nvSpPr>
          <p:spPr>
            <a:xfrm>
              <a:off x="4763902" y="3268024"/>
              <a:ext cx="1156800" cy="609600"/>
            </a:xfrm>
            <a:prstGeom prst="roundRect">
              <a:avLst>
                <a:gd name="adj" fmla="val 16667"/>
              </a:avLst>
            </a:prstGeom>
            <a:solidFill>
              <a:srgbClr val="4F81BD"/>
            </a:solidFill>
            <a:ln w="25400" cap="flat" cmpd="sng">
              <a:solidFill>
                <a:srgbClr val="395E8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Alarm clock didn't work</a:t>
              </a:r>
              <a:endParaRPr sz="1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" name="Shape 149"/>
            <p:cNvSpPr/>
            <p:nvPr/>
          </p:nvSpPr>
          <p:spPr>
            <a:xfrm>
              <a:off x="5793463" y="3935900"/>
              <a:ext cx="1085400" cy="658800"/>
            </a:xfrm>
            <a:prstGeom prst="roundRect">
              <a:avLst>
                <a:gd name="adj" fmla="val 16667"/>
              </a:avLst>
            </a:prstGeom>
            <a:solidFill>
              <a:srgbClr val="4F81BD"/>
            </a:solidFill>
            <a:ln w="25400" cap="flat" cmpd="sng">
              <a:solidFill>
                <a:srgbClr val="395E8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Batteries were flat </a:t>
              </a:r>
              <a:endParaRPr sz="1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" name="Shape 150"/>
            <p:cNvSpPr/>
            <p:nvPr/>
          </p:nvSpPr>
          <p:spPr>
            <a:xfrm>
              <a:off x="3951800" y="2588225"/>
              <a:ext cx="1085400" cy="567600"/>
            </a:xfrm>
            <a:prstGeom prst="roundRect">
              <a:avLst>
                <a:gd name="adj" fmla="val 16667"/>
              </a:avLst>
            </a:prstGeom>
            <a:solidFill>
              <a:srgbClr val="4F81BD"/>
            </a:solidFill>
            <a:ln w="25400" cap="flat" cmpd="sng">
              <a:solidFill>
                <a:srgbClr val="395E8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Got up late</a:t>
              </a:r>
              <a:endParaRPr sz="1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" name="Shape 151"/>
            <p:cNvSpPr/>
            <p:nvPr/>
          </p:nvSpPr>
          <p:spPr>
            <a:xfrm>
              <a:off x="4353039" y="1880204"/>
              <a:ext cx="1072872" cy="504036"/>
            </a:xfrm>
            <a:prstGeom prst="cloud">
              <a:avLst/>
            </a:prstGeom>
            <a:solidFill>
              <a:srgbClr val="C00000"/>
            </a:solidFill>
            <a:ln w="25400" cap="flat" cmpd="sng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Why</a:t>
              </a: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" name="Shape 152"/>
            <p:cNvSpPr/>
            <p:nvPr/>
          </p:nvSpPr>
          <p:spPr>
            <a:xfrm>
              <a:off x="5146357" y="2620013"/>
              <a:ext cx="1072872" cy="504036"/>
            </a:xfrm>
            <a:prstGeom prst="cloud">
              <a:avLst/>
            </a:prstGeom>
            <a:solidFill>
              <a:srgbClr val="C00000"/>
            </a:solidFill>
            <a:ln w="25400" cap="flat" cmpd="sng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Why</a:t>
              </a: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3" name="Shape 153"/>
            <p:cNvSpPr/>
            <p:nvPr/>
          </p:nvSpPr>
          <p:spPr>
            <a:xfrm>
              <a:off x="6131033" y="3268026"/>
              <a:ext cx="1072872" cy="504036"/>
            </a:xfrm>
            <a:prstGeom prst="cloud">
              <a:avLst/>
            </a:prstGeom>
            <a:solidFill>
              <a:srgbClr val="C00000"/>
            </a:solidFill>
            <a:ln w="25400" cap="flat" cmpd="sng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Why</a:t>
              </a: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4" name="Shape 154"/>
            <p:cNvSpPr/>
            <p:nvPr/>
          </p:nvSpPr>
          <p:spPr>
            <a:xfrm>
              <a:off x="3481670" y="1191785"/>
              <a:ext cx="1072872" cy="504036"/>
            </a:xfrm>
            <a:prstGeom prst="cloud">
              <a:avLst/>
            </a:prstGeom>
            <a:solidFill>
              <a:srgbClr val="C00000"/>
            </a:solidFill>
            <a:ln w="25400" cap="flat" cmpd="sng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Why</a:t>
              </a: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" name="Shape 155"/>
            <p:cNvSpPr/>
            <p:nvPr/>
          </p:nvSpPr>
          <p:spPr>
            <a:xfrm>
              <a:off x="6998914" y="3951777"/>
              <a:ext cx="1072872" cy="504036"/>
            </a:xfrm>
            <a:prstGeom prst="cloud">
              <a:avLst/>
            </a:prstGeom>
            <a:solidFill>
              <a:srgbClr val="C00000"/>
            </a:solidFill>
            <a:ln w="25400" cap="flat" cmpd="sng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Why</a:t>
              </a: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" name="Shape 156"/>
            <p:cNvSpPr/>
            <p:nvPr/>
          </p:nvSpPr>
          <p:spPr>
            <a:xfrm rot="10800000" flipH="1">
              <a:off x="2700191" y="1852546"/>
              <a:ext cx="282900" cy="425100"/>
            </a:xfrm>
            <a:prstGeom prst="bentArrow">
              <a:avLst>
                <a:gd name="adj1" fmla="val 25000"/>
                <a:gd name="adj2" fmla="val 25000"/>
                <a:gd name="adj3" fmla="val 25000"/>
                <a:gd name="adj4" fmla="val 43750"/>
              </a:avLst>
            </a:prstGeom>
            <a:solidFill>
              <a:srgbClr val="EEECE1"/>
            </a:solidFill>
            <a:ln w="9525" cap="flat" cmpd="sng">
              <a:solidFill>
                <a:srgbClr val="1F497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Shape 157"/>
            <p:cNvSpPr/>
            <p:nvPr/>
          </p:nvSpPr>
          <p:spPr>
            <a:xfrm rot="10800000" flipH="1">
              <a:off x="3619541" y="2588221"/>
              <a:ext cx="282900" cy="425100"/>
            </a:xfrm>
            <a:prstGeom prst="bentArrow">
              <a:avLst>
                <a:gd name="adj1" fmla="val 25000"/>
                <a:gd name="adj2" fmla="val 25000"/>
                <a:gd name="adj3" fmla="val 25000"/>
                <a:gd name="adj4" fmla="val 43750"/>
              </a:avLst>
            </a:prstGeom>
            <a:solidFill>
              <a:srgbClr val="EEECE1"/>
            </a:solidFill>
            <a:ln w="9525" cap="flat" cmpd="sng">
              <a:solidFill>
                <a:srgbClr val="1F497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Shape 158"/>
            <p:cNvSpPr/>
            <p:nvPr/>
          </p:nvSpPr>
          <p:spPr>
            <a:xfrm rot="10800000" flipH="1">
              <a:off x="4430541" y="3268021"/>
              <a:ext cx="282900" cy="425100"/>
            </a:xfrm>
            <a:prstGeom prst="bentArrow">
              <a:avLst>
                <a:gd name="adj1" fmla="val 25000"/>
                <a:gd name="adj2" fmla="val 25000"/>
                <a:gd name="adj3" fmla="val 25000"/>
                <a:gd name="adj4" fmla="val 43750"/>
              </a:avLst>
            </a:prstGeom>
            <a:solidFill>
              <a:srgbClr val="EEECE1"/>
            </a:solidFill>
            <a:ln w="9525" cap="flat" cmpd="sng">
              <a:solidFill>
                <a:srgbClr val="1F497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Shape 159"/>
            <p:cNvSpPr/>
            <p:nvPr/>
          </p:nvSpPr>
          <p:spPr>
            <a:xfrm rot="10800000" flipH="1">
              <a:off x="5482999" y="3935900"/>
              <a:ext cx="243900" cy="425100"/>
            </a:xfrm>
            <a:prstGeom prst="bentArrow">
              <a:avLst>
                <a:gd name="adj1" fmla="val 25000"/>
                <a:gd name="adj2" fmla="val 25000"/>
                <a:gd name="adj3" fmla="val 25000"/>
                <a:gd name="adj4" fmla="val 43750"/>
              </a:avLst>
            </a:prstGeom>
            <a:solidFill>
              <a:srgbClr val="EEECE1"/>
            </a:solidFill>
            <a:ln w="9525" cap="flat" cmpd="sng">
              <a:solidFill>
                <a:srgbClr val="1F497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Shape 160"/>
            <p:cNvSpPr/>
            <p:nvPr/>
          </p:nvSpPr>
          <p:spPr>
            <a:xfrm rot="10800000" flipH="1">
              <a:off x="6417904" y="4635546"/>
              <a:ext cx="282900" cy="425100"/>
            </a:xfrm>
            <a:prstGeom prst="bentArrow">
              <a:avLst>
                <a:gd name="adj1" fmla="val 25000"/>
                <a:gd name="adj2" fmla="val 25000"/>
                <a:gd name="adj3" fmla="val 25000"/>
                <a:gd name="adj4" fmla="val 43750"/>
              </a:avLst>
            </a:prstGeom>
            <a:solidFill>
              <a:srgbClr val="EEECE1"/>
            </a:solidFill>
            <a:ln w="9525" cap="flat" cmpd="sng">
              <a:solidFill>
                <a:srgbClr val="1F497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1" name="Shape 161"/>
          <p:cNvGrpSpPr/>
          <p:nvPr/>
        </p:nvGrpSpPr>
        <p:grpSpPr>
          <a:xfrm>
            <a:off x="6299775" y="1785375"/>
            <a:ext cx="2516100" cy="2203000"/>
            <a:chOff x="1226725" y="4082750"/>
            <a:chExt cx="2516100" cy="2203000"/>
          </a:xfrm>
        </p:grpSpPr>
        <p:sp>
          <p:nvSpPr>
            <p:cNvPr id="162" name="Shape 162"/>
            <p:cNvSpPr txBox="1"/>
            <p:nvPr/>
          </p:nvSpPr>
          <p:spPr>
            <a:xfrm>
              <a:off x="1836775" y="4082750"/>
              <a:ext cx="12960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b="1"/>
                <a:t>SOLUTION: </a:t>
              </a:r>
              <a:endParaRPr b="1"/>
            </a:p>
          </p:txBody>
        </p:sp>
        <p:sp>
          <p:nvSpPr>
            <p:cNvPr id="163" name="Shape 163"/>
            <p:cNvSpPr/>
            <p:nvPr/>
          </p:nvSpPr>
          <p:spPr>
            <a:xfrm>
              <a:off x="1226725" y="4552050"/>
              <a:ext cx="2516100" cy="1733700"/>
            </a:xfrm>
            <a:prstGeom prst="roundRect">
              <a:avLst>
                <a:gd name="adj" fmla="val 16667"/>
              </a:avLst>
            </a:prstGeom>
            <a:solidFill>
              <a:srgbClr val="4A7DBA"/>
            </a:solidFill>
            <a:ln w="9525" cap="flat" cmpd="sng">
              <a:solidFill>
                <a:srgbClr val="1F497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rPr lang="en-GB" sz="2000" b="1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Get an alarm that plugs into the mains or schedule changing the batteries at regular intervals </a:t>
              </a: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0099D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Arial"/>
              <a:buNone/>
            </a:pPr>
            <a:r>
              <a:rPr lang="en-GB" sz="3200" b="1">
                <a:solidFill>
                  <a:srgbClr val="000000"/>
                </a:solidFill>
              </a:rPr>
              <a:t>Research Example</a:t>
            </a:r>
            <a:endParaRPr sz="1400">
              <a:solidFill>
                <a:srgbClr val="000000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Shape 169"/>
          <p:cNvSpPr txBox="1">
            <a:spLocks noGrp="1"/>
          </p:cNvSpPr>
          <p:nvPr>
            <p:ph type="sldNum" idx="12"/>
          </p:nvPr>
        </p:nvSpPr>
        <p:spPr>
          <a:xfrm>
            <a:off x="59009" y="6308734"/>
            <a:ext cx="548700" cy="52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b="1">
                <a:solidFill>
                  <a:schemeClr val="accent3"/>
                </a:solidFill>
              </a:rPr>
              <a:t>5</a:t>
            </a:fld>
            <a:endParaRPr b="1">
              <a:solidFill>
                <a:schemeClr val="accent3"/>
              </a:solidFill>
            </a:endParaRPr>
          </a:p>
        </p:txBody>
      </p:sp>
      <p:pic>
        <p:nvPicPr>
          <p:cNvPr id="170" name="Shape 170"/>
          <p:cNvPicPr preferRelativeResize="0"/>
          <p:nvPr/>
        </p:nvPicPr>
        <p:blipFill rotWithShape="1">
          <a:blip r:embed="rId3">
            <a:alphaModFix/>
          </a:blip>
          <a:srcRect r="13134" b="15668"/>
          <a:stretch/>
        </p:blipFill>
        <p:spPr>
          <a:xfrm>
            <a:off x="7718100" y="4931949"/>
            <a:ext cx="1425900" cy="1317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71" name="Shape 171"/>
          <p:cNvGrpSpPr/>
          <p:nvPr/>
        </p:nvGrpSpPr>
        <p:grpSpPr>
          <a:xfrm>
            <a:off x="768651" y="1588236"/>
            <a:ext cx="5532160" cy="4455538"/>
            <a:chOff x="768651" y="495061"/>
            <a:chExt cx="5532160" cy="4455538"/>
          </a:xfrm>
        </p:grpSpPr>
        <p:sp>
          <p:nvSpPr>
            <p:cNvPr id="172" name="Shape 172"/>
            <p:cNvSpPr/>
            <p:nvPr/>
          </p:nvSpPr>
          <p:spPr>
            <a:xfrm>
              <a:off x="768651" y="495061"/>
              <a:ext cx="1038000" cy="658800"/>
            </a:xfrm>
            <a:prstGeom prst="roundRect">
              <a:avLst>
                <a:gd name="adj" fmla="val 16667"/>
              </a:avLst>
            </a:prstGeom>
            <a:solidFill>
              <a:srgbClr val="4F81BD"/>
            </a:solidFill>
            <a:ln w="25400" cap="flat" cmpd="sng">
              <a:solidFill>
                <a:srgbClr val="395E8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The patient is being kept waiting </a:t>
              </a:r>
              <a:endParaRPr sz="1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3" name="Shape 173"/>
            <p:cNvSpPr/>
            <p:nvPr/>
          </p:nvSpPr>
          <p:spPr>
            <a:xfrm>
              <a:off x="1547478" y="1230500"/>
              <a:ext cx="1072800" cy="699900"/>
            </a:xfrm>
            <a:prstGeom prst="roundRect">
              <a:avLst>
                <a:gd name="adj" fmla="val 16667"/>
              </a:avLst>
            </a:prstGeom>
            <a:solidFill>
              <a:srgbClr val="4F81BD"/>
            </a:solidFill>
            <a:ln w="25400" cap="flat" cmpd="sng">
              <a:solidFill>
                <a:srgbClr val="395E8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The Research Nurse has to return to their office</a:t>
              </a:r>
              <a:endParaRPr sz="1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4" name="Shape 174"/>
            <p:cNvSpPr/>
            <p:nvPr/>
          </p:nvSpPr>
          <p:spPr>
            <a:xfrm>
              <a:off x="4865974" y="4291799"/>
              <a:ext cx="1072800" cy="658800"/>
            </a:xfrm>
            <a:prstGeom prst="roundRect">
              <a:avLst>
                <a:gd name="adj" fmla="val 16667"/>
              </a:avLst>
            </a:prstGeom>
            <a:solidFill>
              <a:srgbClr val="4F81BD"/>
            </a:solidFill>
            <a:ln w="25400" cap="flat" cmpd="sng">
              <a:solidFill>
                <a:srgbClr val="395E8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No one has enquired as to whether this is possible</a:t>
              </a:r>
              <a:endParaRPr sz="1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5" name="Shape 175"/>
            <p:cNvSpPr/>
            <p:nvPr/>
          </p:nvSpPr>
          <p:spPr>
            <a:xfrm>
              <a:off x="3225452" y="2758000"/>
              <a:ext cx="1098300" cy="658800"/>
            </a:xfrm>
            <a:prstGeom prst="roundRect">
              <a:avLst>
                <a:gd name="adj" fmla="val 16667"/>
              </a:avLst>
            </a:prstGeom>
            <a:solidFill>
              <a:srgbClr val="4F81BD"/>
            </a:solidFill>
            <a:ln w="25400" cap="flat" cmpd="sng">
              <a:solidFill>
                <a:srgbClr val="395E8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They do not have access to a computer at hospital</a:t>
              </a:r>
              <a:endParaRPr sz="1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6" name="Shape 176"/>
            <p:cNvSpPr/>
            <p:nvPr/>
          </p:nvSpPr>
          <p:spPr>
            <a:xfrm>
              <a:off x="4022850" y="3490225"/>
              <a:ext cx="1098300" cy="699900"/>
            </a:xfrm>
            <a:prstGeom prst="roundRect">
              <a:avLst>
                <a:gd name="adj" fmla="val 16667"/>
              </a:avLst>
            </a:prstGeom>
            <a:solidFill>
              <a:srgbClr val="4F81BD"/>
            </a:solidFill>
            <a:ln w="25400" cap="flat" cmpd="sng">
              <a:solidFill>
                <a:srgbClr val="395E8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The research clinic room used does not have one in there</a:t>
              </a:r>
              <a:endParaRPr sz="1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7" name="Shape 177"/>
            <p:cNvSpPr/>
            <p:nvPr/>
          </p:nvSpPr>
          <p:spPr>
            <a:xfrm>
              <a:off x="2455425" y="1986262"/>
              <a:ext cx="1072800" cy="699900"/>
            </a:xfrm>
            <a:prstGeom prst="roundRect">
              <a:avLst>
                <a:gd name="adj" fmla="val 16667"/>
              </a:avLst>
            </a:prstGeom>
            <a:solidFill>
              <a:srgbClr val="4F81BD"/>
            </a:solidFill>
            <a:ln w="25400" cap="flat" cmpd="sng">
              <a:solidFill>
                <a:srgbClr val="395E8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The RN n</a:t>
              </a:r>
              <a:r>
                <a:rPr lang="en-GB" sz="10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eeds access to a computer to </a:t>
              </a:r>
              <a:r>
                <a:rPr lang="en-GB" sz="10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randomise</a:t>
              </a:r>
              <a:endParaRPr sz="1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8" name="Shape 178"/>
            <p:cNvSpPr/>
            <p:nvPr/>
          </p:nvSpPr>
          <p:spPr>
            <a:xfrm>
              <a:off x="2758589" y="1279342"/>
              <a:ext cx="1072872" cy="504036"/>
            </a:xfrm>
            <a:prstGeom prst="cloud">
              <a:avLst/>
            </a:prstGeom>
            <a:solidFill>
              <a:srgbClr val="C00000"/>
            </a:solidFill>
            <a:ln w="25400" cap="flat" cmpd="sng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Why</a:t>
              </a: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9" name="Shape 179"/>
            <p:cNvSpPr/>
            <p:nvPr/>
          </p:nvSpPr>
          <p:spPr>
            <a:xfrm>
              <a:off x="3613457" y="2084188"/>
              <a:ext cx="1072872" cy="504036"/>
            </a:xfrm>
            <a:prstGeom prst="cloud">
              <a:avLst/>
            </a:prstGeom>
            <a:solidFill>
              <a:srgbClr val="C00000"/>
            </a:solidFill>
            <a:ln w="25400" cap="flat" cmpd="sng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Why</a:t>
              </a: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0" name="Shape 180"/>
            <p:cNvSpPr/>
            <p:nvPr/>
          </p:nvSpPr>
          <p:spPr>
            <a:xfrm>
              <a:off x="4449333" y="2823888"/>
              <a:ext cx="1072872" cy="504036"/>
            </a:xfrm>
            <a:prstGeom prst="cloud">
              <a:avLst/>
            </a:prstGeom>
            <a:solidFill>
              <a:srgbClr val="C00000"/>
            </a:solidFill>
            <a:ln w="25400" cap="flat" cmpd="sng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Why</a:t>
              </a: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1" name="Shape 181"/>
            <p:cNvSpPr/>
            <p:nvPr/>
          </p:nvSpPr>
          <p:spPr>
            <a:xfrm>
              <a:off x="1969995" y="572435"/>
              <a:ext cx="1072872" cy="504036"/>
            </a:xfrm>
            <a:prstGeom prst="cloud">
              <a:avLst/>
            </a:prstGeom>
            <a:solidFill>
              <a:srgbClr val="C00000"/>
            </a:solidFill>
            <a:ln w="25400" cap="flat" cmpd="sng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Why</a:t>
              </a: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2" name="Shape 182"/>
            <p:cNvSpPr/>
            <p:nvPr/>
          </p:nvSpPr>
          <p:spPr>
            <a:xfrm>
              <a:off x="5227939" y="3563589"/>
              <a:ext cx="1072872" cy="504036"/>
            </a:xfrm>
            <a:prstGeom prst="cloud">
              <a:avLst/>
            </a:prstGeom>
            <a:solidFill>
              <a:srgbClr val="C00000"/>
            </a:solidFill>
            <a:ln w="25400" cap="flat" cmpd="sng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Why</a:t>
              </a: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3" name="Shape 183"/>
            <p:cNvSpPr/>
            <p:nvPr/>
          </p:nvSpPr>
          <p:spPr>
            <a:xfrm rot="10800000" flipH="1">
              <a:off x="1218191" y="1188546"/>
              <a:ext cx="282900" cy="425100"/>
            </a:xfrm>
            <a:prstGeom prst="bentArrow">
              <a:avLst>
                <a:gd name="adj1" fmla="val 25000"/>
                <a:gd name="adj2" fmla="val 25000"/>
                <a:gd name="adj3" fmla="val 25000"/>
                <a:gd name="adj4" fmla="val 43750"/>
              </a:avLst>
            </a:prstGeom>
            <a:solidFill>
              <a:srgbClr val="EEECE1"/>
            </a:solidFill>
            <a:ln w="9525" cap="flat" cmpd="sng">
              <a:solidFill>
                <a:srgbClr val="1F497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Shape 184"/>
            <p:cNvSpPr/>
            <p:nvPr/>
          </p:nvSpPr>
          <p:spPr>
            <a:xfrm rot="10800000" flipH="1">
              <a:off x="2087291" y="1986283"/>
              <a:ext cx="282900" cy="425100"/>
            </a:xfrm>
            <a:prstGeom prst="bentArrow">
              <a:avLst>
                <a:gd name="adj1" fmla="val 25000"/>
                <a:gd name="adj2" fmla="val 25000"/>
                <a:gd name="adj3" fmla="val 25000"/>
                <a:gd name="adj4" fmla="val 43750"/>
              </a:avLst>
            </a:prstGeom>
            <a:solidFill>
              <a:srgbClr val="EEECE1"/>
            </a:solidFill>
            <a:ln w="9525" cap="flat" cmpd="sng">
              <a:solidFill>
                <a:srgbClr val="1F497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Shape 185"/>
            <p:cNvSpPr/>
            <p:nvPr/>
          </p:nvSpPr>
          <p:spPr>
            <a:xfrm rot="10800000" flipH="1">
              <a:off x="2876741" y="2803596"/>
              <a:ext cx="282900" cy="425100"/>
            </a:xfrm>
            <a:prstGeom prst="bentArrow">
              <a:avLst>
                <a:gd name="adj1" fmla="val 25000"/>
                <a:gd name="adj2" fmla="val 25000"/>
                <a:gd name="adj3" fmla="val 25000"/>
                <a:gd name="adj4" fmla="val 43750"/>
              </a:avLst>
            </a:prstGeom>
            <a:solidFill>
              <a:srgbClr val="EEECE1"/>
            </a:solidFill>
            <a:ln w="9525" cap="flat" cmpd="sng">
              <a:solidFill>
                <a:srgbClr val="1F497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Shape 186"/>
            <p:cNvSpPr/>
            <p:nvPr/>
          </p:nvSpPr>
          <p:spPr>
            <a:xfrm rot="10800000" flipH="1">
              <a:off x="3633154" y="3490221"/>
              <a:ext cx="282900" cy="425100"/>
            </a:xfrm>
            <a:prstGeom prst="bentArrow">
              <a:avLst>
                <a:gd name="adj1" fmla="val 25000"/>
                <a:gd name="adj2" fmla="val 25000"/>
                <a:gd name="adj3" fmla="val 25000"/>
                <a:gd name="adj4" fmla="val 43750"/>
              </a:avLst>
            </a:prstGeom>
            <a:solidFill>
              <a:srgbClr val="EEECE1"/>
            </a:solidFill>
            <a:ln w="9525" cap="flat" cmpd="sng">
              <a:solidFill>
                <a:srgbClr val="1F497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Shape 187"/>
            <p:cNvSpPr/>
            <p:nvPr/>
          </p:nvSpPr>
          <p:spPr>
            <a:xfrm rot="10800000" flipH="1">
              <a:off x="4507429" y="4291796"/>
              <a:ext cx="282900" cy="425100"/>
            </a:xfrm>
            <a:prstGeom prst="bentArrow">
              <a:avLst>
                <a:gd name="adj1" fmla="val 25000"/>
                <a:gd name="adj2" fmla="val 25000"/>
                <a:gd name="adj3" fmla="val 25000"/>
                <a:gd name="adj4" fmla="val 43750"/>
              </a:avLst>
            </a:prstGeom>
            <a:solidFill>
              <a:srgbClr val="EEECE1"/>
            </a:solidFill>
            <a:ln w="9525" cap="flat" cmpd="sng">
              <a:solidFill>
                <a:srgbClr val="1F497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8" name="Shape 188"/>
          <p:cNvGrpSpPr/>
          <p:nvPr/>
        </p:nvGrpSpPr>
        <p:grpSpPr>
          <a:xfrm>
            <a:off x="5943150" y="1717050"/>
            <a:ext cx="2888700" cy="2445900"/>
            <a:chOff x="639525" y="4082750"/>
            <a:chExt cx="2888700" cy="2445900"/>
          </a:xfrm>
        </p:grpSpPr>
        <p:sp>
          <p:nvSpPr>
            <p:cNvPr id="189" name="Shape 189"/>
            <p:cNvSpPr/>
            <p:nvPr/>
          </p:nvSpPr>
          <p:spPr>
            <a:xfrm>
              <a:off x="639525" y="4512950"/>
              <a:ext cx="2888700" cy="2015700"/>
            </a:xfrm>
            <a:prstGeom prst="roundRect">
              <a:avLst>
                <a:gd name="adj" fmla="val 16667"/>
              </a:avLst>
            </a:prstGeom>
            <a:solidFill>
              <a:srgbClr val="4A7DBA"/>
            </a:solidFill>
            <a:ln w="9525" cap="flat" cmpd="sng">
              <a:solidFill>
                <a:srgbClr val="1F497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800" b="1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To ask Principal Investigator to assist the RN in having a computer in the research clinic room or access via other means (e.g. tablet).</a:t>
              </a:r>
              <a:endParaRPr b="1"/>
            </a:p>
          </p:txBody>
        </p:sp>
        <p:sp>
          <p:nvSpPr>
            <p:cNvPr id="190" name="Shape 190"/>
            <p:cNvSpPr txBox="1"/>
            <p:nvPr/>
          </p:nvSpPr>
          <p:spPr>
            <a:xfrm>
              <a:off x="1580750" y="4082750"/>
              <a:ext cx="12960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b="1"/>
                <a:t>SOLUTION: </a:t>
              </a:r>
              <a:endParaRPr b="1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0099D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Arial"/>
              <a:buNone/>
            </a:pPr>
            <a:r>
              <a:rPr lang="en-GB" sz="3200" b="1">
                <a:solidFill>
                  <a:srgbClr val="000000"/>
                </a:solidFill>
              </a:rPr>
              <a:t>Optional Video Clips </a:t>
            </a:r>
            <a:endParaRPr sz="1400">
              <a:solidFill>
                <a:srgbClr val="000000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Shape 196"/>
          <p:cNvSpPr txBox="1">
            <a:spLocks noGrp="1"/>
          </p:cNvSpPr>
          <p:nvPr>
            <p:ph type="sldNum" idx="12"/>
          </p:nvPr>
        </p:nvSpPr>
        <p:spPr>
          <a:xfrm>
            <a:off x="59009" y="6308734"/>
            <a:ext cx="548700" cy="52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b="1">
                <a:solidFill>
                  <a:schemeClr val="accent3"/>
                </a:solidFill>
              </a:rPr>
              <a:t>6</a:t>
            </a:fld>
            <a:endParaRPr b="1">
              <a:solidFill>
                <a:schemeClr val="accent3"/>
              </a:solidFill>
            </a:endParaRPr>
          </a:p>
        </p:txBody>
      </p:sp>
      <p:sp>
        <p:nvSpPr>
          <p:cNvPr id="197" name="Shape 197"/>
          <p:cNvSpPr txBox="1"/>
          <p:nvPr/>
        </p:nvSpPr>
        <p:spPr>
          <a:xfrm>
            <a:off x="231925" y="1417650"/>
            <a:ext cx="8616000" cy="345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GB" sz="1800" u="sng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https://www.youtube.com/watch?v=B-M3YlA2KDg&amp;list=PLb1YdPkBtb0vECN0JgvipPu8NFAShh9-0&amp;index=4</a:t>
            </a: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2.03 mins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64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GB" sz="1800" u="sng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https://www.youtube.com/watch?v=z3ZrpY85N4s&amp;list=PLb1YdPkBtb0vECN0JgvipPu8NFAShh9-0&amp;index=8</a:t>
            </a: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(funny but ?appropriate) 0.32 mins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64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GB" sz="1800" u="sng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https://www.youtube.com/watch?v=PSGf_vVKoI8&amp;list=PLb1YdPkBtb0vECN0JgvipPu8NFAShh9-0&amp;index=14</a:t>
            </a: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(funny but quality not great) 2.45 mins</a:t>
            </a:r>
            <a:endParaRPr sz="2400"/>
          </a:p>
        </p:txBody>
      </p:sp>
      <p:pic>
        <p:nvPicPr>
          <p:cNvPr id="198" name="Shape 198"/>
          <p:cNvPicPr preferRelativeResize="0"/>
          <p:nvPr/>
        </p:nvPicPr>
        <p:blipFill rotWithShape="1">
          <a:blip r:embed="rId6">
            <a:alphaModFix/>
          </a:blip>
          <a:srcRect r="13134" b="15668"/>
          <a:stretch/>
        </p:blipFill>
        <p:spPr>
          <a:xfrm>
            <a:off x="7718100" y="4931949"/>
            <a:ext cx="1425900" cy="1317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xfrm>
            <a:off x="2864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Arial"/>
              <a:buNone/>
            </a:pPr>
            <a:endParaRPr sz="3200" b="1">
              <a:solidFill>
                <a:srgbClr val="0099D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Arial"/>
              <a:buNone/>
            </a:pPr>
            <a:r>
              <a:rPr lang="en-GB" sz="3200" b="1">
                <a:solidFill>
                  <a:srgbClr val="000000"/>
                </a:solidFill>
              </a:rPr>
              <a:t>Exercise </a:t>
            </a:r>
            <a:endParaRPr sz="1400">
              <a:solidFill>
                <a:srgbClr val="000000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Shape 204"/>
          <p:cNvSpPr txBox="1">
            <a:spLocks noGrp="1"/>
          </p:cNvSpPr>
          <p:nvPr>
            <p:ph type="sldNum" idx="12"/>
          </p:nvPr>
        </p:nvSpPr>
        <p:spPr>
          <a:xfrm>
            <a:off x="59009" y="6308734"/>
            <a:ext cx="548700" cy="52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b="1">
                <a:solidFill>
                  <a:schemeClr val="accent3"/>
                </a:solidFill>
              </a:rPr>
              <a:t>7</a:t>
            </a:fld>
            <a:endParaRPr b="1">
              <a:solidFill>
                <a:schemeClr val="accent3"/>
              </a:solidFill>
            </a:endParaRPr>
          </a:p>
        </p:txBody>
      </p:sp>
      <p:sp>
        <p:nvSpPr>
          <p:cNvPr id="205" name="Shape 205"/>
          <p:cNvSpPr txBox="1"/>
          <p:nvPr/>
        </p:nvSpPr>
        <p:spPr>
          <a:xfrm>
            <a:off x="231925" y="1417650"/>
            <a:ext cx="8616000" cy="425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2800" b="1">
                <a:solidFill>
                  <a:schemeClr val="dk1"/>
                </a:solidFill>
              </a:rPr>
              <a:t>In pairs:</a:t>
            </a:r>
            <a:endParaRPr>
              <a:solidFill>
                <a:schemeClr val="dk1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>
              <a:solidFill>
                <a:schemeClr val="dk1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2800">
                <a:solidFill>
                  <a:schemeClr val="dk1"/>
                </a:solidFill>
              </a:rPr>
              <a:t>Work through the ‘5 Whys’ on a problem area of your own to establish why it happened, and share with the other person:</a:t>
            </a:r>
            <a:endParaRPr>
              <a:solidFill>
                <a:schemeClr val="dk1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>
              <a:solidFill>
                <a:schemeClr val="dk1"/>
              </a:solidFill>
            </a:endParaRPr>
          </a:p>
          <a:p>
            <a:pPr marL="914400" lvl="1" indent="-406400" rtl="0">
              <a:spcBef>
                <a:spcPts val="0"/>
              </a:spcBef>
              <a:spcAft>
                <a:spcPts val="0"/>
              </a:spcAft>
              <a:buClr>
                <a:srgbClr val="0099D8"/>
              </a:buClr>
              <a:buSzPts val="2000"/>
              <a:buChar char="•"/>
            </a:pPr>
            <a:r>
              <a:rPr lang="en-GB" sz="2000">
                <a:solidFill>
                  <a:schemeClr val="dk1"/>
                </a:solidFill>
              </a:rPr>
              <a:t>5 minutes on your own then 5 minutes to share</a:t>
            </a:r>
            <a:endParaRPr sz="2000">
              <a:solidFill>
                <a:schemeClr val="dk1"/>
              </a:solidFill>
            </a:endParaRPr>
          </a:p>
          <a:p>
            <a:pPr marL="457200" lvl="1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>
              <a:solidFill>
                <a:schemeClr val="dk1"/>
              </a:solidFill>
            </a:endParaRPr>
          </a:p>
          <a:p>
            <a:pPr marL="914400" lvl="1" indent="-406400" rtl="0">
              <a:spcBef>
                <a:spcPts val="0"/>
              </a:spcBef>
              <a:spcAft>
                <a:spcPts val="0"/>
              </a:spcAft>
              <a:buClr>
                <a:srgbClr val="0099D8"/>
              </a:buClr>
              <a:buSzPts val="2000"/>
              <a:buChar char="•"/>
            </a:pPr>
            <a:r>
              <a:rPr lang="en-GB" sz="2000">
                <a:solidFill>
                  <a:schemeClr val="dk1"/>
                </a:solidFill>
              </a:rPr>
              <a:t>Keep asking why!!!</a:t>
            </a:r>
            <a:endParaRPr sz="2000">
              <a:solidFill>
                <a:schemeClr val="dk1"/>
              </a:solidFill>
            </a:endParaRPr>
          </a:p>
          <a:p>
            <a:pPr marL="45720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000">
              <a:solidFill>
                <a:schemeClr val="dk1"/>
              </a:solidFill>
            </a:endParaRPr>
          </a:p>
          <a:p>
            <a:pPr marL="914400" lvl="1" indent="-406400" rtl="0">
              <a:spcBef>
                <a:spcPts val="0"/>
              </a:spcBef>
              <a:spcAft>
                <a:spcPts val="0"/>
              </a:spcAft>
              <a:buClr>
                <a:srgbClr val="0099D8"/>
              </a:buClr>
              <a:buSzPts val="2000"/>
              <a:buChar char="•"/>
            </a:pPr>
            <a:r>
              <a:rPr lang="en-GB" sz="2000">
                <a:solidFill>
                  <a:schemeClr val="dk1"/>
                </a:solidFill>
              </a:rPr>
              <a:t>Swap so each of you get a go at applying this</a:t>
            </a:r>
            <a:endParaRPr sz="2000">
              <a:solidFill>
                <a:schemeClr val="dk1"/>
              </a:solidFill>
            </a:endParaRPr>
          </a:p>
          <a:p>
            <a:pPr marL="1092200" lvl="2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>
              <a:solidFill>
                <a:schemeClr val="dk1"/>
              </a:solidFill>
            </a:endParaRPr>
          </a:p>
        </p:txBody>
      </p:sp>
      <p:pic>
        <p:nvPicPr>
          <p:cNvPr id="206" name="Shape 206"/>
          <p:cNvPicPr preferRelativeResize="0"/>
          <p:nvPr/>
        </p:nvPicPr>
        <p:blipFill rotWithShape="1">
          <a:blip r:embed="rId3">
            <a:alphaModFix/>
          </a:blip>
          <a:srcRect r="13134" b="15668"/>
          <a:stretch/>
        </p:blipFill>
        <p:spPr>
          <a:xfrm>
            <a:off x="7718100" y="4931949"/>
            <a:ext cx="1425900" cy="1317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369</Words>
  <Application>Microsoft Office PowerPoint</Application>
  <PresentationFormat>On-screen Show (4:3)</PresentationFormat>
  <Paragraphs>84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Bitesize Module: The 5 Whys</vt:lpstr>
      <vt:lpstr> Why is this happening?  </vt:lpstr>
      <vt:lpstr> 5 Why analysis </vt:lpstr>
      <vt:lpstr> Example </vt:lpstr>
      <vt:lpstr> Research Example </vt:lpstr>
      <vt:lpstr> Optional Video Clips  </vt:lpstr>
      <vt:lpstr> Exercise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Bitesize Module: The 5 Whys</dc:title>
  <dc:creator>Pauline McGlone</dc:creator>
  <cp:lastModifiedBy>Pauline McGlone</cp:lastModifiedBy>
  <cp:revision>1</cp:revision>
  <dcterms:modified xsi:type="dcterms:W3CDTF">2018-03-09T12:12:10Z</dcterms:modified>
</cp:coreProperties>
</file>